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</p:sldMasterIdLst>
  <p:notesMasterIdLst>
    <p:notesMasterId r:id="rId10"/>
  </p:notesMasterIdLst>
  <p:handoutMasterIdLst>
    <p:handoutMasterId r:id="rId11"/>
  </p:handoutMasterIdLst>
  <p:sldIdLst>
    <p:sldId id="411" r:id="rId2"/>
    <p:sldId id="412" r:id="rId3"/>
    <p:sldId id="418" r:id="rId4"/>
    <p:sldId id="434" r:id="rId5"/>
    <p:sldId id="416" r:id="rId6"/>
    <p:sldId id="413" r:id="rId7"/>
    <p:sldId id="414" r:id="rId8"/>
    <p:sldId id="415" r:id="rId9"/>
  </p:sldIdLst>
  <p:sldSz cx="9144000" cy="6858000" type="screen4x3"/>
  <p:notesSz cx="9283700" cy="6985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0">
          <p15:clr>
            <a:srgbClr val="A4A3A4"/>
          </p15:clr>
        </p15:guide>
        <p15:guide id="2" pos="29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nce" initials="lb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EE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2" autoAdjust="0"/>
    <p:restoredTop sz="94370" autoAdjust="0"/>
  </p:normalViewPr>
  <p:slideViewPr>
    <p:cSldViewPr>
      <p:cViewPr>
        <p:scale>
          <a:sx n="78" d="100"/>
          <a:sy n="78" d="100"/>
        </p:scale>
        <p:origin x="448" y="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-840" y="-104"/>
      </p:cViewPr>
      <p:guideLst>
        <p:guide orient="horz" pos="2200"/>
        <p:guide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8615" y="0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569EBEEB-6AB2-47CF-89CB-42980E6FDFE2}" type="datetimeFigureOut">
              <a:rPr lang="en-US" smtClean="0"/>
              <a:pPr/>
              <a:t>11/30/15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34538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8615" y="6634538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649FEF9-4E9C-4B00-A9C2-6458E3D56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762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8615" y="0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8AFBC5F6-3210-4A38-94A7-78B672241A42}" type="datetimeFigureOut">
              <a:rPr lang="en-US" smtClean="0"/>
              <a:pPr/>
              <a:t>11/30/15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3875"/>
            <a:ext cx="3492500" cy="261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8370" y="3317876"/>
            <a:ext cx="7426960" cy="3143250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34538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8615" y="6634538"/>
            <a:ext cx="4022936" cy="3492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D688ED1C-DAA6-4984-BCA2-B52835DB45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663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8ED1C-DAA6-4984-BCA2-B52835DB458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6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Perpetu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erpetu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erpetu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erpetu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erpetu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erpetu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erpetu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erpetu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erpetua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B278690-91DE-5B4C-B0F9-FBA14C31B364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0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6436-E6F8-9749-836E-74FD7CD6FFA0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521E7-1D4B-EE40-B231-7135FDEE1988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66B1B-E9A5-2A49-9902-DBF115433515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EC96-73D0-6342-A59A-E425A7BD0E4F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3207-3656-3343-AD9C-2E4C40B97E73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769C4-65C8-F242-A44E-77513C01F15E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8DCC7-3F8F-5D4A-8120-F6FEB7FA584C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C2E5-545A-8845-94F5-16A3E89B2B27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953C9-3ED3-504B-BDF0-09C111AE6CF5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BADD-24B0-F64F-8E82-887A50E91825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AE19-2111-5B46-93A2-406D876CBFF7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4A54C45-AC0B-1C49-90C9-737F8C78C685}" type="datetime1">
              <a:rPr lang="en-US" smtClean="0"/>
              <a:t>11/30/15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458200" y="6172200"/>
            <a:ext cx="457200" cy="457200"/>
          </a:xfrm>
          <a:prstGeom prst="ellipse">
            <a:avLst/>
          </a:prstGeom>
          <a:noFill/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5459D80-F6AF-4590-8E73-2F013678FE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tcenter.org/HurrWRF/developers" TargetMode="External"/><Relationship Id="rId4" Type="http://schemas.openxmlformats.org/officeDocument/2006/relationships/hyperlink" Target="http://www.dtcenter.org/visitors" TargetMode="External"/><Relationship Id="rId5" Type="http://schemas.openxmlformats.org/officeDocument/2006/relationships/hyperlink" Target="mailto:Ligia.Bernardet@noaa.gov" TargetMode="External"/><Relationship Id="rId6" Type="http://schemas.openxmlformats.org/officeDocument/2006/relationships/image" Target="../media/image2.jpe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tcenter.org/HurrWRF/user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Ligia.Bernardet@noaa.gov" TargetMode="External"/><Relationship Id="rId4" Type="http://schemas.openxmlformats.org/officeDocument/2006/relationships/hyperlink" Target="http://www.dtcenter.org/visitor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wrf-help@ucar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8001000" cy="1219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b="1" dirty="0" smtClean="0">
                <a:ea typeface="ＭＳ Ｐゴシック" pitchFamily="34" charset="-128"/>
              </a:rPr>
              <a:t>Ligia Bernardet</a:t>
            </a:r>
            <a:endParaRPr lang="en-US" sz="2800" b="1" baseline="30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NOAA ESRL Global Systems Division, Boulder CO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University of Colorado CIRES , Boulder CO</a:t>
            </a:r>
          </a:p>
          <a:p>
            <a:pPr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marL="342900" indent="-342900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2000" baseline="30000" dirty="0" smtClean="0">
              <a:ea typeface="ＭＳ Ｐゴシック" pitchFamily="34" charset="-128"/>
            </a:endParaRPr>
          </a:p>
        </p:txBody>
      </p:sp>
      <p:sp>
        <p:nvSpPr>
          <p:cNvPr id="15363" name="Title 1"/>
          <p:cNvSpPr>
            <a:spLocks noGrp="1"/>
          </p:cNvSpPr>
          <p:nvPr>
            <p:ph type="ctrTitle"/>
          </p:nvPr>
        </p:nvSpPr>
        <p:spPr>
          <a:xfrm>
            <a:off x="457200" y="1506538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15364" name="Picture 4" descr="dtc_wordmark_pms20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21667" y="194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876800" y="228600"/>
            <a:ext cx="4114800" cy="76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HWRF v3.7a Tutorial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 pitchFamily="34" charset="-128"/>
              </a:rPr>
              <a:t>Nanjing, China, December </a:t>
            </a:r>
            <a:r>
              <a:rPr lang="en-US" sz="2000" dirty="0" smtClean="0">
                <a:ea typeface="ＭＳ Ｐゴシック" pitchFamily="34" charset="-128"/>
              </a:rPr>
              <a:t>1-2</a:t>
            </a:r>
            <a:r>
              <a:rPr lang="en-US" sz="2000" dirty="0" smtClean="0">
                <a:ea typeface="ＭＳ Ｐゴシック" pitchFamily="34" charset="-128"/>
              </a:rPr>
              <a:t>,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76609" y="6248400"/>
            <a:ext cx="457200" cy="457200"/>
          </a:xfrm>
        </p:spPr>
        <p:txBody>
          <a:bodyPr/>
          <a:lstStyle/>
          <a:p>
            <a:fld id="{F5459D80-F6AF-4590-8E73-2F013678FE42}" type="slidenum">
              <a:rPr lang="en-US" sz="1200" smtClean="0"/>
              <a:pPr/>
              <a:t>2</a:t>
            </a:fld>
            <a:endParaRPr lang="en-US" sz="1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15446509"/>
              </p:ext>
            </p:extLst>
          </p:nvPr>
        </p:nvGraphicFramePr>
        <p:xfrm>
          <a:off x="475608" y="228600"/>
          <a:ext cx="3791591" cy="6368800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048392"/>
                <a:gridCol w="1501376"/>
                <a:gridCol w="1241823"/>
              </a:tblGrid>
              <a:tr h="25927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TUESDAY, DecemBER 1 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927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LECTURE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SPEAKER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0005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9:00 – 9:30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Opening, logistics and introductions of tutorial staff and participants 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Nanjing hosts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V. Tallapragada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L. Bernardet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85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9:30 – 10:00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HWRF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overview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Z. Zhang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85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10:00 – 10:30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Initialization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overview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L. Bernardet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7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10:30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Break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7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11:00 – 11:30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Physics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V. Tallapragada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85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11:30 – 12:00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HWRF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multistorm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X. Zhang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7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12:00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Lunch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 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002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1:30 – 2:00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Code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structure and compilation 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C. Holt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85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2:00 – 2:30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How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to run HWRF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C. Holt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853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2:30 – 5:30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Practical Session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 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7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5:30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Dinner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 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96054"/>
              </p:ext>
            </p:extLst>
          </p:nvPr>
        </p:nvGraphicFramePr>
        <p:xfrm>
          <a:off x="4572000" y="228600"/>
          <a:ext cx="3904609" cy="6503859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121856"/>
                <a:gridCol w="1468944"/>
                <a:gridCol w="1313809"/>
              </a:tblGrid>
              <a:tr h="271389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WEDNESDAY, DECEMBER 2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138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LECTURE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all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SPEAKER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056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9:00 – 9:30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Vrtex</a:t>
                      </a: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Initialization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Q.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Liu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27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9:30 – 10:00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Dynamics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and nesting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S. Trahan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138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10:00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Break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056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10:30 – 11:00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Data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Assimilation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M. Tong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084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11:00 – 11:30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1Ocean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coupling 1: POM-TC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L. Bernardet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0842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11:30 – 12:00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Ocean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coupling 2: HYCOM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H.-S. Kim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138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12:00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Lunch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 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056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1:30 – 2:00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Post-processing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C. Holt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27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2:00 – 2:30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Vortex Tracker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S. Trahan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277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2:30 – 3:00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Idealized simulation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L. Bernardet 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0561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3:00 – 5:30</a:t>
                      </a: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Practical Session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 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1389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5:30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Dinner</a:t>
                      </a:r>
                      <a:endParaRPr lang="en-US" sz="1200" dirty="0">
                        <a:effectLst/>
                        <a:latin typeface="Cambria" charset="0"/>
                        <a:ea typeface="宋体" charset="0"/>
                        <a:cs typeface="Times New Roman" charset="0"/>
                      </a:endParaRP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charset="0"/>
                          <a:ea typeface="宋体" charset="0"/>
                          <a:cs typeface="Times New Roman" charset="0"/>
                        </a:rPr>
                        <a:t> </a:t>
                      </a:r>
                    </a:p>
                  </a:txBody>
                  <a:tcPr marL="19183" marR="191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6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dtc_wordmark_pms20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60356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HWRF: a multi-component forecast system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8561" y="1180885"/>
            <a:ext cx="58674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5875">
            <a:solidFill>
              <a:schemeClr val="accent5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WRF</a:t>
            </a:r>
            <a:r>
              <a:rPr lang="en-US" sz="2000" dirty="0">
                <a:latin typeface="+mn-lt"/>
                <a:ea typeface="+mn-ea"/>
                <a:cs typeface="+mn-cs"/>
              </a:rPr>
              <a:t>-NMM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atmospheric model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Pre-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Processors </a:t>
            </a:r>
            <a:r>
              <a:rPr lang="en-US" sz="2000" dirty="0">
                <a:latin typeface="+mn-lt"/>
                <a:ea typeface="+mn-ea"/>
                <a:cs typeface="+mn-cs"/>
              </a:rPr>
              <a:t>(WPS and prep_hybrid)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Vortex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initialization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Data assimilation (Gridpoint Statistical Interpolation)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Coupler (NCEP)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Ocean (Princeton Ocean Model for Tropical Cyclones-TC)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Post-Processor (UPP)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Vortex Tracker (GFDL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 + running scripts + config files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0700" y="2954296"/>
            <a:ext cx="7936799" cy="3713204"/>
            <a:chOff x="13792200" y="11049000"/>
            <a:chExt cx="14325600" cy="7010400"/>
          </a:xfrm>
          <a:solidFill>
            <a:schemeClr val="accent5"/>
          </a:solidFill>
        </p:grpSpPr>
        <p:grpSp>
          <p:nvGrpSpPr>
            <p:cNvPr id="8" name="Group 7"/>
            <p:cNvGrpSpPr/>
            <p:nvPr/>
          </p:nvGrpSpPr>
          <p:grpSpPr>
            <a:xfrm>
              <a:off x="13792200" y="11049000"/>
              <a:ext cx="14325600" cy="7010400"/>
              <a:chOff x="13792200" y="11201400"/>
              <a:chExt cx="14325600" cy="7010400"/>
            </a:xfrm>
            <a:grpFill/>
          </p:grpSpPr>
          <p:sp>
            <p:nvSpPr>
              <p:cNvPr id="12" name="Rectangle 11"/>
              <p:cNvSpPr/>
              <p:nvPr/>
            </p:nvSpPr>
            <p:spPr bwMode="auto">
              <a:xfrm>
                <a:off x="20040600" y="16916400"/>
                <a:ext cx="2755900" cy="1295400"/>
              </a:xfrm>
              <a:prstGeom prst="rect">
                <a:avLst/>
              </a:prstGeom>
              <a:grpFill/>
              <a:ln w="38100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Calibri" charset="0"/>
                    <a:ea typeface="ＭＳ Ｐゴシック" charset="0"/>
                  </a:rPr>
                  <a:t>POM-TC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13792200" y="11201400"/>
                <a:ext cx="3352800" cy="1513034"/>
              </a:xfrm>
              <a:prstGeom prst="rect">
                <a:avLst/>
              </a:prstGeom>
              <a:grpFill/>
              <a:ln w="38100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Calibri" charset="0"/>
                    <a:ea typeface="ＭＳ Ｐゴシック" charset="0"/>
                  </a:rPr>
                  <a:t>Atmospheric preprocessors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17452398" y="16916400"/>
                <a:ext cx="2588201" cy="1295400"/>
              </a:xfrm>
              <a:prstGeom prst="rect">
                <a:avLst/>
              </a:prstGeom>
              <a:grpFill/>
              <a:ln w="38100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chemeClr val="bg1"/>
                    </a:solidFill>
                    <a:latin typeface="Calibri" charset="0"/>
                    <a:ea typeface="ＭＳ Ｐゴシック" charset="0"/>
                  </a:rPr>
                  <a:t>Ocean initialization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3469600" y="13411200"/>
                <a:ext cx="2438400" cy="1295400"/>
              </a:xfrm>
              <a:prstGeom prst="rect">
                <a:avLst/>
              </a:prstGeom>
              <a:grpFill/>
              <a:ln w="38100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Calibri" charset="0"/>
                    <a:ea typeface="ＭＳ Ｐゴシック" charset="0"/>
                  </a:rPr>
                  <a:t>Post processing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6517600" y="13411200"/>
                <a:ext cx="1600200" cy="1295400"/>
              </a:xfrm>
              <a:prstGeom prst="rect">
                <a:avLst/>
              </a:prstGeom>
              <a:grpFill/>
              <a:ln w="38100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Calibri" charset="0"/>
                    <a:ea typeface="ＭＳ Ｐゴシック" charset="0"/>
                  </a:rPr>
                  <a:t>Vortex tracker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0345400" y="15240000"/>
                <a:ext cx="2133600" cy="1143000"/>
              </a:xfrm>
              <a:prstGeom prst="rect">
                <a:avLst/>
              </a:prstGeom>
              <a:grpFill/>
              <a:ln w="38100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Calibri" charset="0"/>
                    <a:ea typeface="ＭＳ Ｐゴシック" charset="0"/>
                  </a:rPr>
                  <a:t>NCEP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Calibri" charset="0"/>
                    <a:ea typeface="ＭＳ Ｐゴシック" charset="0"/>
                  </a:rPr>
                  <a:t>coupler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13792200" y="13411200"/>
                <a:ext cx="3352800" cy="1295400"/>
              </a:xfrm>
              <a:prstGeom prst="rect">
                <a:avLst/>
              </a:prstGeom>
              <a:grpFill/>
              <a:ln w="38100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Calibri" charset="0"/>
                    <a:ea typeface="ＭＳ Ｐゴシック" charset="0"/>
                  </a:rPr>
                  <a:t>Vortex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Calibri" charset="0"/>
                    <a:ea typeface="ＭＳ Ｐゴシック" charset="0"/>
                  </a:rPr>
                  <a:t>initialization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0040600" y="13411200"/>
                <a:ext cx="2743200" cy="1295400"/>
              </a:xfrm>
              <a:prstGeom prst="rect">
                <a:avLst/>
              </a:prstGeom>
              <a:grpFill/>
              <a:ln w="38100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Calibri" charset="0"/>
                    <a:ea typeface="ＭＳ Ｐゴシック" charset="0"/>
                  </a:rPr>
                  <a:t>WRF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Calibri" charset="0"/>
                    <a:ea typeface="ＭＳ Ｐゴシック" charset="0"/>
                  </a:rPr>
                  <a:t>atmosphere</a:t>
                </a:r>
              </a:p>
            </p:txBody>
          </p:sp>
          <p:sp>
            <p:nvSpPr>
              <p:cNvPr id="20" name="Rectangle 4"/>
              <p:cNvSpPr/>
              <p:nvPr/>
            </p:nvSpPr>
            <p:spPr bwMode="auto">
              <a:xfrm>
                <a:off x="17754600" y="13411200"/>
                <a:ext cx="1676400" cy="1295400"/>
              </a:xfrm>
              <a:prstGeom prst="rect">
                <a:avLst/>
              </a:prstGeom>
              <a:grpFill/>
              <a:ln w="38100" cmpd="sng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rgbClr val="FFFFFF"/>
                    </a:solidFill>
                    <a:latin typeface="Calibri" charset="0"/>
                    <a:ea typeface="ＭＳ Ｐゴシック" charset="0"/>
                  </a:rPr>
                  <a:t>GSI</a:t>
                </a:r>
              </a:p>
            </p:txBody>
          </p:sp>
          <p:sp>
            <p:nvSpPr>
              <p:cNvPr id="21" name="Right Arrow 18"/>
              <p:cNvSpPr/>
              <p:nvPr/>
            </p:nvSpPr>
            <p:spPr bwMode="auto">
              <a:xfrm>
                <a:off x="17297400" y="13563600"/>
                <a:ext cx="609600" cy="990600"/>
              </a:xfrm>
              <a:prstGeom prst="rightArrow">
                <a:avLst/>
              </a:prstGeom>
              <a:grpFill/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2" name="Right Arrow 18"/>
              <p:cNvSpPr/>
              <p:nvPr/>
            </p:nvSpPr>
            <p:spPr bwMode="auto">
              <a:xfrm>
                <a:off x="19583400" y="13563600"/>
                <a:ext cx="609600" cy="990600"/>
              </a:xfrm>
              <a:prstGeom prst="rightArrow">
                <a:avLst/>
              </a:prstGeom>
              <a:grpFill/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3" name="Right Arrow 18"/>
              <p:cNvSpPr/>
              <p:nvPr/>
            </p:nvSpPr>
            <p:spPr bwMode="auto">
              <a:xfrm>
                <a:off x="26060400" y="13563600"/>
                <a:ext cx="609600" cy="990600"/>
              </a:xfrm>
              <a:prstGeom prst="rightArrow">
                <a:avLst/>
              </a:prstGeom>
              <a:grpFill/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4" name="Right Arrow 18"/>
              <p:cNvSpPr/>
              <p:nvPr/>
            </p:nvSpPr>
            <p:spPr bwMode="auto">
              <a:xfrm>
                <a:off x="23012400" y="13563600"/>
                <a:ext cx="609600" cy="990600"/>
              </a:xfrm>
              <a:prstGeom prst="rightArrow">
                <a:avLst/>
              </a:prstGeom>
              <a:grpFill/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5" name="Down Arrow 24"/>
              <p:cNvSpPr/>
              <p:nvPr/>
            </p:nvSpPr>
            <p:spPr bwMode="auto">
              <a:xfrm>
                <a:off x="14706600" y="12877800"/>
                <a:ext cx="1447800" cy="685800"/>
              </a:xfrm>
              <a:prstGeom prst="downArrow">
                <a:avLst/>
              </a:prstGeom>
              <a:grpFill/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FFFFFF"/>
                  </a:solidFill>
                  <a:latin typeface="Times New Roman" charset="0"/>
                  <a:ea typeface="ＭＳ Ｐゴシック" charset="0"/>
                </a:endParaRPr>
              </a:p>
            </p:txBody>
          </p:sp>
        </p:grpSp>
        <p:sp>
          <p:nvSpPr>
            <p:cNvPr id="9" name="Curved Down Arrow 8"/>
            <p:cNvSpPr/>
            <p:nvPr/>
          </p:nvSpPr>
          <p:spPr bwMode="auto">
            <a:xfrm>
              <a:off x="19964400" y="14401800"/>
              <a:ext cx="3048000" cy="1066800"/>
            </a:xfrm>
            <a:prstGeom prst="curvedDownArrow">
              <a:avLst/>
            </a:prstGeom>
            <a:grpFill/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138613">
                <a:defRPr/>
              </a:pPr>
              <a:endParaRPr lang="en-US" dirty="0"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1" name="Curved Down Arrow 10"/>
            <p:cNvSpPr/>
            <p:nvPr/>
          </p:nvSpPr>
          <p:spPr bwMode="auto">
            <a:xfrm rot="10800000">
              <a:off x="19888200" y="15925800"/>
              <a:ext cx="3048000" cy="1066800"/>
            </a:xfrm>
            <a:prstGeom prst="curvedDownArrow">
              <a:avLst/>
            </a:prstGeom>
            <a:grpFill/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138613">
                <a:defRPr/>
              </a:pPr>
              <a:endParaRPr lang="en-US" dirty="0"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18437" name="Slide Number Placeholder 3"/>
          <p:cNvSpPr>
            <a:spLocks/>
          </p:cNvSpPr>
          <p:nvPr/>
        </p:nvSpPr>
        <p:spPr bwMode="auto">
          <a:xfrm>
            <a:off x="845820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 anchorCtr="1"/>
          <a:lstStyle/>
          <a:p>
            <a:pPr algn="ctr"/>
            <a:fld id="{E142DC71-5985-4D4A-B10E-7F8EA05D9682}" type="slidenum">
              <a:rPr lang="en-US" sz="1400">
                <a:solidFill>
                  <a:srgbClr val="FFFFFF"/>
                </a:solidFill>
                <a:latin typeface="Franklin Gothic Book" charset="0"/>
              </a:rPr>
              <a:pPr algn="ctr"/>
              <a:t>3</a:t>
            </a:fld>
            <a:endParaRPr lang="en-US" sz="1400" dirty="0">
              <a:solidFill>
                <a:srgbClr val="FFFFFF"/>
              </a:solidFill>
              <a:latin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45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DTC’s role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HWRF’s connection with the general community of users and development</a:t>
            </a:r>
          </a:p>
          <a:p>
            <a:pPr>
              <a:lnSpc>
                <a:spcPct val="110000"/>
              </a:lnSpc>
            </a:pPr>
            <a:r>
              <a:rPr lang="en-US" dirty="0"/>
              <a:t>A</a:t>
            </a:r>
            <a:r>
              <a:rPr lang="en-US" dirty="0" smtClean="0"/>
              <a:t>ccess to HWRF codes and support in using them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Testing and evaluation of innovations 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Questions?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2"/>
              </a:rPr>
              <a:t>http://www.dtcenter.org/HurrWRF/</a:t>
            </a:r>
            <a:r>
              <a:rPr lang="en-US" dirty="0" smtClean="0">
                <a:hlinkClick r:id="rId2"/>
              </a:rPr>
              <a:t>users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www.dtcenter.org/HurrWRF/developers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4"/>
              </a:rPr>
              <a:t>http://www.dtcenter.org/visitors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5"/>
              </a:rPr>
              <a:t>Ligia.Bernardet@noaa.gov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/>
              <a:t>h</a:t>
            </a:r>
            <a:r>
              <a:rPr lang="en-US" dirty="0" smtClean="0"/>
              <a:t>wrf-help@ucar.edu</a:t>
            </a:r>
          </a:p>
          <a:p>
            <a:pPr marL="320040" lvl="1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4" name="Picture 3" descr="dtc_wordmark_pms203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081713"/>
            <a:ext cx="2895600" cy="7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332" y="4876800"/>
            <a:ext cx="2573867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6324600"/>
            <a:ext cx="205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Dennis, 7/10/2005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Questions, comments, and discussion are welcome!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Will be conducted  in the classroom of another building</a:t>
            </a:r>
          </a:p>
          <a:p>
            <a:r>
              <a:rPr lang="en-US" dirty="0" smtClean="0"/>
              <a:t>Will use the NCAR Yellowstone supercomputer</a:t>
            </a:r>
          </a:p>
          <a:p>
            <a:r>
              <a:rPr lang="en-US" dirty="0" smtClean="0"/>
              <a:t>We have 40 accounts for 82 students</a:t>
            </a:r>
          </a:p>
          <a:p>
            <a:pPr lvl="1"/>
            <a:r>
              <a:rPr lang="en-US" dirty="0" smtClean="0"/>
              <a:t>Work in groups of 2</a:t>
            </a:r>
          </a:p>
          <a:p>
            <a:pPr lvl="1"/>
            <a:r>
              <a:rPr lang="en-US" dirty="0" smtClean="0"/>
              <a:t>You will receive a </a:t>
            </a:r>
            <a:r>
              <a:rPr lang="en-US" dirty="0" smtClean="0"/>
              <a:t>yubykey</a:t>
            </a:r>
            <a:r>
              <a:rPr lang="en-US" dirty="0" smtClean="0"/>
              <a:t> and pin</a:t>
            </a:r>
          </a:p>
          <a:p>
            <a:pPr lvl="1"/>
            <a:r>
              <a:rPr lang="en-US" dirty="0" smtClean="0"/>
              <a:t>Those with accounts, please do not share your key and pin</a:t>
            </a:r>
          </a:p>
          <a:p>
            <a:pPr lvl="1"/>
            <a:r>
              <a:rPr lang="en-US" dirty="0" smtClean="0"/>
              <a:t>Please return the keys at the end of the tutorial</a:t>
            </a:r>
          </a:p>
          <a:p>
            <a:r>
              <a:rPr lang="en-US" dirty="0" smtClean="0"/>
              <a:t>Graphics may be slow, especially if several groups attempting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0792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Primary exercises</a:t>
            </a:r>
          </a:p>
          <a:p>
            <a:pPr lvl="1"/>
            <a:r>
              <a:rPr lang="en-US" dirty="0" smtClean="0"/>
              <a:t>Compilation </a:t>
            </a:r>
            <a:r>
              <a:rPr lang="en-US" dirty="0"/>
              <a:t>of selected HWRF components</a:t>
            </a:r>
          </a:p>
          <a:p>
            <a:pPr lvl="1"/>
            <a:r>
              <a:rPr lang="en-US" dirty="0"/>
              <a:t>End-to-end </a:t>
            </a:r>
            <a:r>
              <a:rPr lang="en-US" dirty="0" smtClean="0"/>
              <a:t>forecast for Super Typhoon </a:t>
            </a:r>
            <a:r>
              <a:rPr lang="en-US" dirty="0" smtClean="0"/>
              <a:t>Atsani</a:t>
            </a:r>
            <a:r>
              <a:rPr lang="en-US" dirty="0" smtClean="0"/>
              <a:t> 2015082000</a:t>
            </a:r>
          </a:p>
          <a:p>
            <a:pPr lvl="1"/>
            <a:r>
              <a:rPr lang="en-US" dirty="0" smtClean="0"/>
              <a:t>Cold started (no cycled vortex in this exercise, but you will learn how to run for a cycled start)</a:t>
            </a:r>
          </a:p>
          <a:p>
            <a:r>
              <a:rPr lang="en-US" b="1" dirty="0" smtClean="0"/>
              <a:t>Additional</a:t>
            </a:r>
          </a:p>
          <a:p>
            <a:pPr lvl="1"/>
            <a:r>
              <a:rPr lang="en-US" dirty="0" smtClean="0"/>
              <a:t>HWRF idealized simulation</a:t>
            </a:r>
          </a:p>
          <a:p>
            <a:pPr lvl="1"/>
            <a:r>
              <a:rPr lang="en-US" dirty="0" smtClean="0"/>
              <a:t>Compiling all HWRF </a:t>
            </a:r>
          </a:p>
          <a:p>
            <a:pPr marL="320040" lvl="1" indent="0">
              <a:buNone/>
            </a:pPr>
            <a:r>
              <a:rPr lang="en-US" dirty="0"/>
              <a:t>	</a:t>
            </a:r>
            <a:r>
              <a:rPr lang="en-US" dirty="0" smtClean="0"/>
              <a:t>components</a:t>
            </a:r>
          </a:p>
          <a:p>
            <a:r>
              <a:rPr lang="en-US" b="1" dirty="0" smtClean="0"/>
              <a:t>Work at your own pace</a:t>
            </a:r>
            <a:endParaRPr lang="en-US" dirty="0" smtClean="0"/>
          </a:p>
          <a:p>
            <a:pPr lvl="1"/>
            <a:r>
              <a:rPr lang="en-US" dirty="0" smtClean="0"/>
              <a:t>No need to conduct all </a:t>
            </a:r>
          </a:p>
          <a:p>
            <a:pPr marL="320040" lvl="1" indent="0">
              <a:buNone/>
            </a:pPr>
            <a:r>
              <a:rPr lang="en-US" dirty="0"/>
              <a:t>	</a:t>
            </a:r>
            <a:r>
              <a:rPr lang="en-US" dirty="0" smtClean="0"/>
              <a:t>exercises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14" y="3086101"/>
            <a:ext cx="4165415" cy="23419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943600" y="2494385"/>
            <a:ext cx="1080140" cy="1352549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796" y="4591050"/>
            <a:ext cx="4029888" cy="22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59D80-F6AF-4590-8E73-2F013678FE4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will have enough information to perform you own HWRF simulations </a:t>
            </a:r>
          </a:p>
          <a:p>
            <a:r>
              <a:rPr lang="en-US" dirty="0" smtClean="0"/>
              <a:t>But you likely you make some mistakes when you try on your own</a:t>
            </a:r>
          </a:p>
          <a:p>
            <a:r>
              <a:rPr lang="en-US" dirty="0" smtClean="0"/>
              <a:t>Resources:</a:t>
            </a:r>
          </a:p>
          <a:p>
            <a:pPr lvl="1"/>
            <a:r>
              <a:rPr lang="en-US" dirty="0" smtClean="0"/>
              <a:t>Your peers</a:t>
            </a:r>
          </a:p>
          <a:p>
            <a:pPr lvl="1"/>
            <a:r>
              <a:rPr lang="en-US" dirty="0"/>
              <a:t>Documentation available at </a:t>
            </a:r>
            <a:r>
              <a:rPr lang="en-US" b="1" dirty="0"/>
              <a:t>http://</a:t>
            </a:r>
            <a:r>
              <a:rPr lang="en-US" b="1" dirty="0" smtClean="0"/>
              <a:t>www.dtcenter.org</a:t>
            </a:r>
            <a:r>
              <a:rPr lang="en-US" b="1" dirty="0" smtClean="0"/>
              <a:t>/</a:t>
            </a:r>
            <a:r>
              <a:rPr lang="en-US" b="1" dirty="0" smtClean="0"/>
              <a:t>HurrWRF</a:t>
            </a:r>
            <a:r>
              <a:rPr lang="en-US" b="1" dirty="0" smtClean="0"/>
              <a:t>/users</a:t>
            </a:r>
            <a:endParaRPr lang="en-US" dirty="0" smtClean="0"/>
          </a:p>
          <a:p>
            <a:pPr lvl="1"/>
            <a:r>
              <a:rPr lang="en-US" dirty="0" smtClean="0"/>
              <a:t>HWRF help desk: </a:t>
            </a:r>
            <a:r>
              <a:rPr lang="en-US" dirty="0" smtClean="0">
                <a:hlinkClick r:id="rId2"/>
              </a:rPr>
              <a:t>hwrf-help@ucar.edu</a:t>
            </a:r>
            <a:endParaRPr lang="en-US" dirty="0" smtClean="0"/>
          </a:p>
          <a:p>
            <a:pPr lvl="1"/>
            <a:r>
              <a:rPr lang="en-US" dirty="0" smtClean="0"/>
              <a:t>Feel free to contact me: </a:t>
            </a:r>
            <a:r>
              <a:rPr lang="en-US" dirty="0" smtClean="0">
                <a:hlinkClick r:id="rId3"/>
              </a:rPr>
              <a:t>Ligia.Bernardet@noaa.gov</a:t>
            </a:r>
            <a:endParaRPr lang="en-US" dirty="0" smtClean="0"/>
          </a:p>
          <a:p>
            <a:pPr lvl="1"/>
            <a:r>
              <a:rPr lang="en-US" dirty="0" smtClean="0"/>
              <a:t>DTC Visitor Program: </a:t>
            </a:r>
            <a:r>
              <a:rPr lang="en-US" dirty="0" smtClean="0">
                <a:hlinkClick r:id="rId4"/>
              </a:rPr>
              <a:t>http://www.dtcenter.org/visitors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1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24985</TotalTime>
  <Words>509</Words>
  <Application>Microsoft Macintosh PowerPoint</Application>
  <PresentationFormat>On-screen Show (4:3)</PresentationFormat>
  <Paragraphs>160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Calibri</vt:lpstr>
      <vt:lpstr>Cambria</vt:lpstr>
      <vt:lpstr>Franklin Gothic Book</vt:lpstr>
      <vt:lpstr>ＭＳ Ｐゴシック</vt:lpstr>
      <vt:lpstr>Perpetua</vt:lpstr>
      <vt:lpstr>Times New Roman</vt:lpstr>
      <vt:lpstr>Wingdings 2</vt:lpstr>
      <vt:lpstr>宋体</vt:lpstr>
      <vt:lpstr>Arial</vt:lpstr>
      <vt:lpstr>Equity</vt:lpstr>
      <vt:lpstr>Introduction</vt:lpstr>
      <vt:lpstr>PowerPoint Presentation</vt:lpstr>
      <vt:lpstr>HWRF: a multi-component forecast system</vt:lpstr>
      <vt:lpstr>Summary of DTC’s role</vt:lpstr>
      <vt:lpstr>Questions, comments, and discussion are welcome!</vt:lpstr>
      <vt:lpstr>Practical Session</vt:lpstr>
      <vt:lpstr>Exercises</vt:lpstr>
      <vt:lpstr>What to expect</vt:lpstr>
    </vt:vector>
  </TitlesOfParts>
  <Company>UCAR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Title</dc:title>
  <dc:creator>nance</dc:creator>
  <cp:lastModifiedBy>Ligia Bernardet</cp:lastModifiedBy>
  <cp:revision>805</cp:revision>
  <cp:lastPrinted>2011-02-15T23:09:17Z</cp:lastPrinted>
  <dcterms:created xsi:type="dcterms:W3CDTF">2012-11-14T19:37:06Z</dcterms:created>
  <dcterms:modified xsi:type="dcterms:W3CDTF">2015-12-01T00:30:38Z</dcterms:modified>
</cp:coreProperties>
</file>